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4"/>
  </p:sldMasterIdLst>
  <p:notesMasterIdLst>
    <p:notesMasterId r:id="rId12"/>
  </p:notesMasterIdLst>
  <p:sldIdLst>
    <p:sldId id="1864" r:id="rId5"/>
    <p:sldId id="1846" r:id="rId6"/>
    <p:sldId id="1845" r:id="rId7"/>
    <p:sldId id="1868" r:id="rId8"/>
    <p:sldId id="1848" r:id="rId9"/>
    <p:sldId id="1849" r:id="rId10"/>
    <p:sldId id="1866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80" userDrawn="1">
          <p15:clr>
            <a:srgbClr val="A4A3A4"/>
          </p15:clr>
        </p15:guide>
        <p15:guide id="3" pos="7200" userDrawn="1">
          <p15:clr>
            <a:srgbClr val="A4A3A4"/>
          </p15:clr>
        </p15:guide>
        <p15:guide id="4" pos="4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C2A"/>
    <a:srgbClr val="F69000"/>
    <a:srgbClr val="FE4387"/>
    <a:srgbClr val="FF2625"/>
    <a:srgbClr val="007788"/>
    <a:srgbClr val="01C2D1"/>
    <a:srgbClr val="D6D734"/>
    <a:srgbClr val="005C68"/>
    <a:srgbClr val="3B2E58"/>
    <a:srgbClr val="6B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3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>
        <p:guide orient="horz" pos="2160"/>
        <p:guide pos="480"/>
        <p:guide pos="7200"/>
        <p:guide pos="4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4" d="100"/>
        <a:sy n="9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9F622F8-1824-4338-8C3C-5529D3BDEF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18DDD53-BB38-4118-BC75-9CE27D49C55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6C03B6F7-B1AE-4118-ABA2-FFEC9B8F0E9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646F5356-BDE8-43C1-9587-85323D02B19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89912C35-11A9-4DA7-8476-F1823F658C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7180ED79-CEC3-4FB9-B511-8597B20A0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EB7EE2-04A2-4FB2-9625-C9C73AC4D32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FA4671F7-4D2C-4B1E-AED7-24676BE8B4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7842D7-C728-4EBD-982B-B8BE79E4DBBE}" type="slidenum">
              <a:rPr lang="en-US" altLang="en-US"/>
              <a:pPr eaLnBrk="1" hangingPunct="1"/>
              <a:t>1</a:t>
            </a:fld>
            <a:endParaRPr lang="en-US" altLang="en-US" dirty="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D8E83BD0-7AE4-4323-9047-FC368929C5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FDECF5EC-C5EC-4723-8F4F-A75A20018F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814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2278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1919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3417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7964CB-E75A-4A03-88D3-6A48EF650A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2012" y="2766219"/>
            <a:ext cx="6220101" cy="13255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Insert title here</a:t>
            </a:r>
          </a:p>
        </p:txBody>
      </p:sp>
      <p:pic>
        <p:nvPicPr>
          <p:cNvPr id="6" name="Picture Placeholder 9" descr="Bright, colorful geometric pattern ">
            <a:extLst>
              <a:ext uri="{FF2B5EF4-FFF2-40B4-BE49-F238E27FC236}">
                <a16:creationId xmlns:a16="http://schemas.microsoft.com/office/drawing/2014/main" id="{47BA4775-9232-44C1-8851-04B6753110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4" r="24"/>
          <a:stretch/>
        </p:blipFill>
        <p:spPr>
          <a:xfrm>
            <a:off x="-9236" y="0"/>
            <a:ext cx="47492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79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0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attern Content Orang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668F4E-0433-49FD-9D92-3B60E9B0A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9742" y="715961"/>
            <a:ext cx="6477000" cy="1189037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 spc="-50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99743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 indent="-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5" name="Picture Placeholder 13" descr="Bright, colorful geometric pattern ">
            <a:extLst>
              <a:ext uri="{FF2B5EF4-FFF2-40B4-BE49-F238E27FC236}">
                <a16:creationId xmlns:a16="http://schemas.microsoft.com/office/drawing/2014/main" id="{0E92939E-CAD0-4B0D-A39F-10B9B25E144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4" r="34"/>
          <a:stretch/>
        </p:blipFill>
        <p:spPr>
          <a:xfrm>
            <a:off x="0" y="0"/>
            <a:ext cx="47679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37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08" userDrawn="1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Patter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7E8F-5716-4A71-B64F-EC5A742B45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1"/>
            <a:ext cx="6477000" cy="1189038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6" name="Picture Placeholder 15" descr="Bright, colorful geometric pattern ">
            <a:extLst>
              <a:ext uri="{FF2B5EF4-FFF2-40B4-BE49-F238E27FC236}">
                <a16:creationId xmlns:a16="http://schemas.microsoft.com/office/drawing/2014/main" id="{D7C393D9-3916-4D61-9B6A-E1B16C079A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" r="3"/>
          <a:stretch/>
        </p:blipFill>
        <p:spPr>
          <a:xfrm>
            <a:off x="7427913" y="0"/>
            <a:ext cx="47640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7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9" descr="Bright, colorful geometric pattern ">
            <a:extLst>
              <a:ext uri="{FF2B5EF4-FFF2-40B4-BE49-F238E27FC236}">
                <a16:creationId xmlns:a16="http://schemas.microsoft.com/office/drawing/2014/main" id="{69F80BBC-9ED9-4167-818A-EB3FAEE372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D9303A2-B30A-054C-B809-053B909E1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5301" y="1995467"/>
            <a:ext cx="9141397" cy="615553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>
            <a:lvl1pPr algn="ctr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10F58DD1-3970-D84D-8040-EF33B0971D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</p:spTree>
    <p:extLst>
      <p:ext uri="{BB962C8B-B14F-4D97-AF65-F5344CB8AC3E}">
        <p14:creationId xmlns:p14="http://schemas.microsoft.com/office/powerpoint/2010/main" val="324088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3" userDrawn="1">
          <p15:clr>
            <a:srgbClr val="5ACBF0"/>
          </p15:clr>
        </p15:guide>
        <p15:guide id="4" orient="horz" pos="2488" userDrawn="1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3624-9AD4-4B61-B3D1-7B21213507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4"/>
            <a:ext cx="10591800" cy="646332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780F473D-F2DF-4163-AB6E-F7327F60EC4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432562"/>
            <a:ext cx="10667999" cy="11582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11" name="Table Placeholder 10">
            <a:extLst>
              <a:ext uri="{FF2B5EF4-FFF2-40B4-BE49-F238E27FC236}">
                <a16:creationId xmlns:a16="http://schemas.microsoft.com/office/drawing/2014/main" id="{7DC18506-6205-438F-AA5C-D337F9975FC3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757381" y="2591662"/>
            <a:ext cx="10667999" cy="28337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US" dirty="0"/>
              <a:t>Insert content here</a:t>
            </a:r>
          </a:p>
        </p:txBody>
      </p:sp>
      <p:pic>
        <p:nvPicPr>
          <p:cNvPr id="7" name="Picture Placeholder 20" descr="Bright, colorful geometric pattern ">
            <a:extLst>
              <a:ext uri="{FF2B5EF4-FFF2-40B4-BE49-F238E27FC236}">
                <a16:creationId xmlns:a16="http://schemas.microsoft.com/office/drawing/2014/main" id="{EB4660F5-5357-48E0-B5C6-3DECB6CB85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93" b="193"/>
          <a:stretch/>
        </p:blipFill>
        <p:spPr>
          <a:xfrm>
            <a:off x="0" y="5990252"/>
            <a:ext cx="12192000" cy="86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91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atter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668F4E-0433-49FD-9D92-3B60E9B0A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9742" y="715961"/>
            <a:ext cx="6477000" cy="1189037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 spc="-5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99743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 indent="-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6" name="Picture Placeholder 13" descr="Bright, colorful geometric pattern ">
            <a:extLst>
              <a:ext uri="{FF2B5EF4-FFF2-40B4-BE49-F238E27FC236}">
                <a16:creationId xmlns:a16="http://schemas.microsoft.com/office/drawing/2014/main" id="{2DB741D5-0593-4748-A4D3-EF1E436A11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4" r="34"/>
          <a:stretch/>
        </p:blipFill>
        <p:spPr>
          <a:xfrm>
            <a:off x="0" y="0"/>
            <a:ext cx="47679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87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08" userDrawn="1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3624-9AD4-4B61-B3D1-7B21213507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4"/>
            <a:ext cx="10591800" cy="646332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DF03C311-DDF4-44A3-9D51-D5FDC4A8E7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432562"/>
            <a:ext cx="10667999" cy="9274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8" name="SmartArt Placeholder 7">
            <a:extLst>
              <a:ext uri="{FF2B5EF4-FFF2-40B4-BE49-F238E27FC236}">
                <a16:creationId xmlns:a16="http://schemas.microsoft.com/office/drawing/2014/main" id="{9FD563C5-3DFB-47DD-8A9E-30D8084590F6}"/>
              </a:ext>
            </a:extLst>
          </p:cNvPr>
          <p:cNvSpPr>
            <a:spLocks noGrp="1"/>
          </p:cNvSpPr>
          <p:nvPr>
            <p:ph type="dgm" sz="quarter" idx="14" hasCustomPrompt="1"/>
          </p:nvPr>
        </p:nvSpPr>
        <p:spPr>
          <a:xfrm>
            <a:off x="762001" y="2369129"/>
            <a:ext cx="10667998" cy="33436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US" dirty="0"/>
              <a:t>Insert Content here</a:t>
            </a:r>
          </a:p>
        </p:txBody>
      </p:sp>
      <p:pic>
        <p:nvPicPr>
          <p:cNvPr id="9" name="Picture Placeholder 11" descr="Bright, colorful geometric pattern ">
            <a:extLst>
              <a:ext uri="{FF2B5EF4-FFF2-40B4-BE49-F238E27FC236}">
                <a16:creationId xmlns:a16="http://schemas.microsoft.com/office/drawing/2014/main" id="{1DB66C56-FBAE-47D3-9818-61368D74DA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390" b="390"/>
          <a:stretch>
            <a:fillRect/>
          </a:stretch>
        </p:blipFill>
        <p:spPr>
          <a:xfrm>
            <a:off x="0" y="5999582"/>
            <a:ext cx="12192000" cy="85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62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>
            <a:extLst>
              <a:ext uri="{FF2B5EF4-FFF2-40B4-BE49-F238E27FC236}">
                <a16:creationId xmlns:a16="http://schemas.microsoft.com/office/drawing/2014/main" id="{3F45076F-4240-4B40-8CE4-637DD751A6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3"/>
            <a:ext cx="5334000" cy="118903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498B63D-F60C-4A9D-8D3E-0C7CD748FED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5334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/>
            </a:lvl1pPr>
            <a:lvl2pPr marL="228600">
              <a:lnSpc>
                <a:spcPct val="100000"/>
              </a:lnSpc>
              <a:spcBef>
                <a:spcPts val="1000"/>
              </a:spcBef>
              <a:defRPr sz="1800"/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9" name="Picture Placeholder 13">
            <a:extLst>
              <a:ext uri="{FF2B5EF4-FFF2-40B4-BE49-F238E27FC236}">
                <a16:creationId xmlns:a16="http://schemas.microsoft.com/office/drawing/2014/main" id="{827A95C0-AE8D-46E1-9EF9-64504CBEF9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58000" y="715963"/>
            <a:ext cx="4572000" cy="2362200"/>
          </a:xfrm>
          <a:prstGeom prst="rect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13">
            <a:extLst>
              <a:ext uri="{FF2B5EF4-FFF2-40B4-BE49-F238E27FC236}">
                <a16:creationId xmlns:a16="http://schemas.microsoft.com/office/drawing/2014/main" id="{89E410BA-B0FE-4F0E-8BE5-D33CC016635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58000" y="3305541"/>
            <a:ext cx="4572000" cy="2362200"/>
          </a:xfrm>
          <a:prstGeom prst="rect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12" name="Picture Placeholder 19" descr="Bright, colorful geometric pattern ">
            <a:extLst>
              <a:ext uri="{FF2B5EF4-FFF2-40B4-BE49-F238E27FC236}">
                <a16:creationId xmlns:a16="http://schemas.microsoft.com/office/drawing/2014/main" id="{C93F15CF-2105-4C28-85E9-BBA0383326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36" b="436"/>
          <a:stretch/>
        </p:blipFill>
        <p:spPr>
          <a:xfrm>
            <a:off x="0" y="5980922"/>
            <a:ext cx="12192000" cy="87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80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7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Pattern Content Blu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7E8F-5716-4A71-B64F-EC5A742B45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1"/>
            <a:ext cx="6477000" cy="1189038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5" name="Picture Placeholder 15" descr="Bright, colorful geometric pattern ">
            <a:extLst>
              <a:ext uri="{FF2B5EF4-FFF2-40B4-BE49-F238E27FC236}">
                <a16:creationId xmlns:a16="http://schemas.microsoft.com/office/drawing/2014/main" id="{9E2B3BF6-B5D6-4D6F-84C6-0EE24AC7C1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" r="3"/>
          <a:stretch/>
        </p:blipFill>
        <p:spPr>
          <a:xfrm>
            <a:off x="7427166" y="0"/>
            <a:ext cx="47648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42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7724906-4405-47F4-B533-7291B003B0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5301" y="1995467"/>
            <a:ext cx="9141397" cy="615553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>
            <a:lvl1pPr algn="ctr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bg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1EEF53A4-35A6-4E43-B220-67DA381C591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  <p:pic>
        <p:nvPicPr>
          <p:cNvPr id="6" name="Picture Placeholder 17" descr="Bright, colorful geometric pattern ">
            <a:extLst>
              <a:ext uri="{FF2B5EF4-FFF2-40B4-BE49-F238E27FC236}">
                <a16:creationId xmlns:a16="http://schemas.microsoft.com/office/drawing/2014/main" id="{9F278CC9-9968-40F5-B18F-B1D45BE36A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90" b="390"/>
          <a:stretch/>
        </p:blipFill>
        <p:spPr>
          <a:xfrm>
            <a:off x="0" y="5999582"/>
            <a:ext cx="12192000" cy="85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523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96904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  <p:sldLayoutId id="2147483699" r:id="rId2"/>
    <p:sldLayoutId id="2147483700" r:id="rId3"/>
    <p:sldLayoutId id="2147483691" r:id="rId4"/>
    <p:sldLayoutId id="2147483701" r:id="rId5"/>
    <p:sldLayoutId id="2147483706" r:id="rId6"/>
    <p:sldLayoutId id="2147483702" r:id="rId7"/>
    <p:sldLayoutId id="2147483704" r:id="rId8"/>
    <p:sldLayoutId id="2147483690" r:id="rId9"/>
    <p:sldLayoutId id="214748370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James.morgan18@nhs.net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AFA552B-B487-47C1-8B1A-417F4F04F0B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4851399" y="885824"/>
            <a:ext cx="7216205" cy="4397375"/>
          </a:xfrm>
          <a:prstGeom prst="rect">
            <a:avLst/>
          </a:prstGeom>
          <a:noFill/>
          <a:effectLst>
            <a:glow>
              <a:schemeClr val="accent1"/>
            </a:glow>
          </a:effectLst>
        </p:spPr>
      </p:pic>
      <p:sp>
        <p:nvSpPr>
          <p:cNvPr id="3074" name="Rectangle 2">
            <a:extLst>
              <a:ext uri="{FF2B5EF4-FFF2-40B4-BE49-F238E27FC236}">
                <a16:creationId xmlns:a16="http://schemas.microsoft.com/office/drawing/2014/main" id="{ED2DB031-9003-4F74-A88F-FE2A2ABAB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42012" y="2766219"/>
            <a:ext cx="6220101" cy="1325563"/>
          </a:xfrm>
        </p:spPr>
        <p:txBody>
          <a:bodyPr anchor="ctr">
            <a:noAutofit/>
          </a:bodyPr>
          <a:lstStyle/>
          <a:p>
            <a:r>
              <a:rPr lang="en-US" altLang="en-US" dirty="0">
                <a:solidFill>
                  <a:schemeClr val="accent1"/>
                </a:solidFill>
              </a:rPr>
              <a:t>Hepatology ATP</a:t>
            </a:r>
            <a:br>
              <a:rPr lang="en-US" altLang="en-US" dirty="0">
                <a:solidFill>
                  <a:schemeClr val="accent1"/>
                </a:solidFill>
              </a:rPr>
            </a:br>
            <a:r>
              <a:rPr lang="en-US" altLang="en-US" dirty="0">
                <a:solidFill>
                  <a:schemeClr val="accent1"/>
                </a:solidFill>
              </a:rPr>
              <a:t>Yorkshire</a:t>
            </a:r>
            <a:br>
              <a:rPr lang="en-US" altLang="en-US" dirty="0">
                <a:solidFill>
                  <a:schemeClr val="accent1"/>
                </a:solidFill>
              </a:rPr>
            </a:br>
            <a:r>
              <a:rPr lang="en-US" altLang="en-US" dirty="0">
                <a:solidFill>
                  <a:schemeClr val="accent1"/>
                </a:solidFill>
              </a:rPr>
              <a:t>- 6 months in Sheffield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326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7BA0B6F-5258-479C-87B7-C806E6757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42433"/>
            <a:ext cx="6477000" cy="1189038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F36812B-2065-4A2B-B59B-8957022687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2000" y="1088571"/>
            <a:ext cx="6477000" cy="3276600"/>
          </a:xfrm>
        </p:spPr>
        <p:txBody>
          <a:bodyPr/>
          <a:lstStyle/>
          <a:p>
            <a:r>
              <a:rPr lang="en-US" sz="2000" dirty="0"/>
              <a:t>Yorkshire rotation</a:t>
            </a:r>
          </a:p>
          <a:p>
            <a:r>
              <a:rPr lang="en-US" sz="2000" dirty="0"/>
              <a:t>- 2 trainees alternating</a:t>
            </a:r>
          </a:p>
          <a:p>
            <a:pPr marL="514350" lvl="1" indent="-285750"/>
            <a:r>
              <a:rPr lang="en-US" sz="2000" dirty="0"/>
              <a:t>6 months in Sheffield and 6 months in Leeds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dirty="0"/>
              <a:t>Sheffield Post</a:t>
            </a:r>
          </a:p>
          <a:p>
            <a:pPr marL="285750" indent="-285750">
              <a:buFontTx/>
              <a:buChar char="-"/>
            </a:pPr>
            <a:r>
              <a:rPr lang="en-US" sz="2000" b="0" dirty="0"/>
              <a:t>3-4 registrars covering hepatology at predominantly Northern General site in Sheffield </a:t>
            </a:r>
            <a:r>
              <a:rPr lang="en-US" sz="2000" b="0" i="1" dirty="0"/>
              <a:t>(3-4 also covering Luminal Gastroenterology)</a:t>
            </a:r>
          </a:p>
          <a:p>
            <a:pPr marL="285750" indent="-285750">
              <a:buFontTx/>
              <a:buChar char="-"/>
            </a:pPr>
            <a:r>
              <a:rPr lang="en-US" sz="2000" b="0" i="1" dirty="0"/>
              <a:t>Specialist non-transplant advice to South Yorkshire Hospitals (including TACE and TIPSS)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b="0" dirty="0"/>
              <a:t>Sheffield NHS teaching Trust is 2 hospitals (Northern General and Royal Hallamshire)</a:t>
            </a:r>
          </a:p>
          <a:p>
            <a:pPr marL="285750" indent="-285750">
              <a:buFontTx/>
              <a:buChar char="-"/>
            </a:pPr>
            <a:r>
              <a:rPr lang="en-US" sz="2000" b="0" dirty="0"/>
              <a:t>Job is predominantly based at the Northern General</a:t>
            </a:r>
          </a:p>
          <a:p>
            <a:endParaRPr lang="en-US" sz="2000" dirty="0"/>
          </a:p>
          <a:p>
            <a:endParaRPr lang="en-US" dirty="0"/>
          </a:p>
        </p:txBody>
      </p:sp>
      <p:pic>
        <p:nvPicPr>
          <p:cNvPr id="1026" name="Picture 2" descr="Local Government in the Sheffield City Region">
            <a:extLst>
              <a:ext uri="{FF2B5EF4-FFF2-40B4-BE49-F238E27FC236}">
                <a16:creationId xmlns:a16="http://schemas.microsoft.com/office/drawing/2014/main" id="{3534C827-96CC-45EA-9695-D56F89227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274" y="1734231"/>
            <a:ext cx="4516252" cy="3088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66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9E38B3-4686-8247-9625-49018D29F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957" y="-534520"/>
            <a:ext cx="12045043" cy="1231106"/>
          </a:xfrm>
        </p:spPr>
        <p:txBody>
          <a:bodyPr/>
          <a:lstStyle/>
          <a:p>
            <a:r>
              <a:rPr lang="en-US" dirty="0"/>
              <a:t>Typical ward based timetable (1 in 3-4 weeks)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CBA01B-ECA4-4938-872A-B38BEB13AC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18634" y="1021022"/>
            <a:ext cx="4939166" cy="5547665"/>
          </a:xfrm>
        </p:spPr>
        <p:txBody>
          <a:bodyPr/>
          <a:lstStyle/>
          <a:p>
            <a:pPr algn="l"/>
            <a:r>
              <a:rPr lang="en-US" b="1" dirty="0"/>
              <a:t>Robert Hadfield 3 and 4 (each 26 bedded)</a:t>
            </a:r>
          </a:p>
          <a:p>
            <a:pPr marL="971550" lvl="1" indent="-285750"/>
            <a:r>
              <a:rPr lang="en-US" sz="1800" dirty="0">
                <a:solidFill>
                  <a:schemeClr val="tx1"/>
                </a:solidFill>
              </a:rPr>
              <a:t>Patients split between luminal (2 teams) and liver (1 team)</a:t>
            </a:r>
          </a:p>
          <a:p>
            <a:pPr marL="971550" lvl="1" indent="-285750"/>
            <a:r>
              <a:rPr lang="en-US" sz="1800" dirty="0">
                <a:solidFill>
                  <a:schemeClr val="tx1"/>
                </a:solidFill>
              </a:rPr>
              <a:t>Liver usually has 30-45 patients (which is often double the number of luminal patients)</a:t>
            </a:r>
          </a:p>
          <a:p>
            <a:pPr marL="971550" lvl="1" indent="-285750"/>
            <a:r>
              <a:rPr lang="en-US" sz="1800" dirty="0">
                <a:solidFill>
                  <a:schemeClr val="tx1"/>
                </a:solidFill>
              </a:rPr>
              <a:t>Outliers (between 0 and 10)</a:t>
            </a:r>
          </a:p>
          <a:p>
            <a:pPr lvl="1" indent="0"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b="1" dirty="0"/>
              <a:t>Variable junior staffing (2-3 juniors covering liver and liver outliers)</a:t>
            </a:r>
          </a:p>
          <a:p>
            <a:pPr algn="l"/>
            <a:endParaRPr lang="en-US" b="1" dirty="0"/>
          </a:p>
          <a:p>
            <a:pPr algn="l"/>
            <a:r>
              <a:rPr lang="en-US" b="1" dirty="0"/>
              <a:t>SPRs may need to help with jobs on wards i.e. paracentesis, consenting patients </a:t>
            </a:r>
          </a:p>
          <a:p>
            <a:pPr algn="l"/>
            <a:endParaRPr lang="en-US" b="1" dirty="0"/>
          </a:p>
          <a:p>
            <a:pPr algn="l"/>
            <a:r>
              <a:rPr lang="en-US" b="1" dirty="0"/>
              <a:t>Consultants do 2 weeks on ward at a time</a:t>
            </a:r>
          </a:p>
          <a:p>
            <a:pPr algn="l"/>
            <a:endParaRPr lang="en-US" b="1" dirty="0"/>
          </a:p>
          <a:p>
            <a:pPr algn="l"/>
            <a:r>
              <a:rPr lang="en-US" b="1" dirty="0"/>
              <a:t>Complex mix of inpatients and good opportunity to discuss with consultants (and do WBPAs)</a:t>
            </a:r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endParaRPr lang="en-US" b="1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E53111-A1D2-479F-AC44-BAB959D56B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395524"/>
              </p:ext>
            </p:extLst>
          </p:nvPr>
        </p:nvGraphicFramePr>
        <p:xfrm>
          <a:off x="5312229" y="747007"/>
          <a:ext cx="6754588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8430">
                  <a:extLst>
                    <a:ext uri="{9D8B030D-6E8A-4147-A177-3AD203B41FA5}">
                      <a16:colId xmlns:a16="http://schemas.microsoft.com/office/drawing/2014/main" val="1333024096"/>
                    </a:ext>
                  </a:extLst>
                </a:gridCol>
                <a:gridCol w="3347358">
                  <a:extLst>
                    <a:ext uri="{9D8B030D-6E8A-4147-A177-3AD203B41FA5}">
                      <a16:colId xmlns:a16="http://schemas.microsoft.com/office/drawing/2014/main" val="416437854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59616924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Ward week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578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AM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PM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452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i="1" dirty="0"/>
                        <a:t>08.00 Consultant meeting</a:t>
                      </a:r>
                    </a:p>
                    <a:p>
                      <a:pPr algn="ctr"/>
                      <a:r>
                        <a:rPr lang="en-GB" i="1" dirty="0"/>
                        <a:t>08.30 Histopathology meeting</a:t>
                      </a:r>
                    </a:p>
                    <a:p>
                      <a:pPr algn="ctr"/>
                      <a:r>
                        <a:rPr lang="en-GB" dirty="0"/>
                        <a:t>09.00 </a:t>
                      </a:r>
                      <a:r>
                        <a:rPr lang="en-GB" dirty="0" err="1"/>
                        <a:t>SpR</a:t>
                      </a:r>
                      <a:r>
                        <a:rPr lang="en-GB" dirty="0"/>
                        <a:t> led WR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Support ward team / SPA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364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dirty="0"/>
                        <a:t>08.00 CNS meeting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dirty="0"/>
                        <a:t>08.30 TACE MDT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09.00 </a:t>
                      </a:r>
                      <a:r>
                        <a:rPr lang="en-GB" dirty="0" err="1"/>
                        <a:t>SpR</a:t>
                      </a:r>
                      <a:r>
                        <a:rPr lang="en-GB" dirty="0"/>
                        <a:t> led WR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dirty="0"/>
                        <a:t>11.30 Benign radiology MDT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dirty="0"/>
                        <a:t>12.30 Cons / SPR Liver teaching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13.30 Varices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79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09.00 </a:t>
                      </a:r>
                      <a:r>
                        <a:rPr lang="en-GB" dirty="0" err="1"/>
                        <a:t>SpR</a:t>
                      </a:r>
                      <a:r>
                        <a:rPr lang="en-GB" dirty="0"/>
                        <a:t>-led WR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13.30 Hepatology New Ward Discharge clinic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309097"/>
                  </a:ext>
                </a:extLst>
              </a:tr>
              <a:tr h="32051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08.30 AIH MDT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09.00 </a:t>
                      </a:r>
                      <a:r>
                        <a:rPr lang="en-GB" dirty="0" err="1"/>
                        <a:t>SpR</a:t>
                      </a:r>
                      <a:r>
                        <a:rPr lang="en-GB" dirty="0"/>
                        <a:t>-led WR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Support ward team / SPA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465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09.00 </a:t>
                      </a:r>
                      <a:r>
                        <a:rPr lang="en-GB" dirty="0" err="1"/>
                        <a:t>SpR</a:t>
                      </a:r>
                      <a:r>
                        <a:rPr lang="en-GB" dirty="0"/>
                        <a:t> led WR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Support ward team / SPA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297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354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9E38B3-4686-8247-9625-49018D29F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957" y="81033"/>
            <a:ext cx="12045043" cy="615553"/>
          </a:xfrm>
        </p:spPr>
        <p:txBody>
          <a:bodyPr/>
          <a:lstStyle/>
          <a:p>
            <a:r>
              <a:rPr lang="en-US" dirty="0"/>
              <a:t>Typical non-ward based timetable (2-3 weeks in 4)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CBA01B-ECA4-4938-872A-B38BEB13AC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18634" y="1021022"/>
            <a:ext cx="4939166" cy="5547665"/>
          </a:xfrm>
        </p:spPr>
        <p:txBody>
          <a:bodyPr/>
          <a:lstStyle/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sz="2400" b="1" dirty="0"/>
              <a:t>Flexibility in SPA time depending on clinical commitments to attend other educational activities</a:t>
            </a:r>
          </a:p>
          <a:p>
            <a:pPr marL="285750" indent="-285750" algn="l">
              <a:buFontTx/>
              <a:buChar char="-"/>
            </a:pPr>
            <a:r>
              <a:rPr lang="en-US" sz="2400" b="1" dirty="0"/>
              <a:t>Endoscopy lists</a:t>
            </a:r>
          </a:p>
          <a:p>
            <a:pPr marL="285750" indent="-285750" algn="l">
              <a:buFontTx/>
              <a:buChar char="-"/>
            </a:pPr>
            <a:r>
              <a:rPr lang="en-US" sz="2400" b="1" dirty="0"/>
              <a:t>Specialist clinics </a:t>
            </a:r>
          </a:p>
          <a:p>
            <a:pPr marL="285750" indent="-285750" algn="l">
              <a:buFontTx/>
              <a:buChar char="-"/>
            </a:pPr>
            <a:r>
              <a:rPr lang="en-US" sz="2400" b="1" dirty="0"/>
              <a:t>Audit / Management</a:t>
            </a:r>
          </a:p>
          <a:p>
            <a:pPr marL="285750" indent="-285750" algn="l">
              <a:buFontTx/>
              <a:buChar char="-"/>
            </a:pPr>
            <a:r>
              <a:rPr lang="en-US" sz="2400" b="1" dirty="0"/>
              <a:t>In house training (UGIB course)</a:t>
            </a:r>
          </a:p>
          <a:p>
            <a:pPr marL="285750" indent="-285750" algn="l">
              <a:buFontTx/>
              <a:buChar char="-"/>
            </a:pPr>
            <a:r>
              <a:rPr lang="en-US" sz="2400" b="1" dirty="0"/>
              <a:t>Regional and national training</a:t>
            </a:r>
          </a:p>
          <a:p>
            <a:pPr algn="l"/>
            <a:endParaRPr lang="en-US" b="1" dirty="0"/>
          </a:p>
          <a:p>
            <a:pPr algn="l"/>
            <a:endParaRPr lang="en-US" b="1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E53111-A1D2-479F-AC44-BAB959D56B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854394"/>
              </p:ext>
            </p:extLst>
          </p:nvPr>
        </p:nvGraphicFramePr>
        <p:xfrm>
          <a:off x="5312229" y="747007"/>
          <a:ext cx="6754588" cy="5826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78430">
                  <a:extLst>
                    <a:ext uri="{9D8B030D-6E8A-4147-A177-3AD203B41FA5}">
                      <a16:colId xmlns:a16="http://schemas.microsoft.com/office/drawing/2014/main" val="1333024096"/>
                    </a:ext>
                  </a:extLst>
                </a:gridCol>
                <a:gridCol w="3347358">
                  <a:extLst>
                    <a:ext uri="{9D8B030D-6E8A-4147-A177-3AD203B41FA5}">
                      <a16:colId xmlns:a16="http://schemas.microsoft.com/office/drawing/2014/main" val="416437854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59616924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Ward week</a:t>
                      </a:r>
                    </a:p>
                  </a:txBody>
                  <a:tcPr>
                    <a:solidFill>
                      <a:srgbClr val="297C2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578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rgbClr val="297C2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AM</a:t>
                      </a:r>
                    </a:p>
                  </a:txBody>
                  <a:tcPr>
                    <a:solidFill>
                      <a:srgbClr val="297C2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PM</a:t>
                      </a:r>
                    </a:p>
                  </a:txBody>
                  <a:tcPr>
                    <a:solidFill>
                      <a:srgbClr val="297C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452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08.00 Consultant meeting</a:t>
                      </a:r>
                    </a:p>
                    <a:p>
                      <a:pPr algn="ctr"/>
                      <a:r>
                        <a:rPr lang="en-GB" dirty="0"/>
                        <a:t>08.30 Histopathology meeting</a:t>
                      </a:r>
                    </a:p>
                    <a:p>
                      <a:pPr algn="ctr"/>
                      <a:r>
                        <a:rPr lang="en-GB" dirty="0"/>
                        <a:t>09.00 SPA time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Mixed OP clinic (predominantly autoimmune)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364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08.00 CNS meeting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08.30 TACE MDT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09.00 – 10.30 Upper GI MDT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11.30 Benign radiology MDT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12.30 TIPSS MDT (1 in 6)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12.30 Cons / SPR Liver teaching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13.30 Varices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79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On call Gastro (09.00 – 17.00)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Answering online referrals and bleep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309097"/>
                  </a:ext>
                </a:extLst>
              </a:tr>
              <a:tr h="32051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08.30 AIH MDT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09.00 Mixed OP clinic (predominantly HPB)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13.30 Optional Endoscopy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465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SPA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SPA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297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30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8FBE6B-DC67-4E64-80F4-CADE978D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15964"/>
            <a:ext cx="10591800" cy="646332"/>
          </a:xfrm>
        </p:spPr>
        <p:txBody>
          <a:bodyPr/>
          <a:lstStyle/>
          <a:p>
            <a:r>
              <a:rPr lang="en-US" dirty="0"/>
              <a:t>Pro’s of Sheffield</a:t>
            </a:r>
          </a:p>
        </p:txBody>
      </p:sp>
      <p:graphicFrame>
        <p:nvGraphicFramePr>
          <p:cNvPr id="18" name="Group 85">
            <a:extLst>
              <a:ext uri="{FF2B5EF4-FFF2-40B4-BE49-F238E27FC236}">
                <a16:creationId xmlns:a16="http://schemas.microsoft.com/office/drawing/2014/main" id="{14BC0987-DF66-4F47-953D-7A5171CA5B01}"/>
              </a:ext>
            </a:extLst>
          </p:cNvPr>
          <p:cNvGraphicFramePr>
            <a:graphicFrameLocks noGrp="1"/>
          </p:cNvGraphicFramePr>
          <p:nvPr>
            <p:ph type="tbl" sz="quarter" idx="12"/>
            <p:extLst>
              <p:ext uri="{D42A27DB-BD31-4B8C-83A1-F6EECF244321}">
                <p14:modId xmlns:p14="http://schemas.microsoft.com/office/powerpoint/2010/main" val="251643363"/>
              </p:ext>
            </p:extLst>
          </p:nvPr>
        </p:nvGraphicFramePr>
        <p:xfrm>
          <a:off x="704509" y="1790924"/>
          <a:ext cx="10706781" cy="3163824"/>
        </p:xfrm>
        <a:graphic>
          <a:graphicData uri="http://schemas.openxmlformats.org/drawingml/2006/table">
            <a:tbl>
              <a:tblPr firstRow="1"/>
              <a:tblGrid>
                <a:gridCol w="1816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0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5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78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Good opportunity to attend OP clinics (including specialist clinics i.e. Wilson’s, transplant clinics)</a:t>
                      </a:r>
                    </a:p>
                  </a:txBody>
                  <a:tcPr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Supportive consultant body with opportunity to discuss difficult cases and opinion is valued.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Educational activities common so opportunity to teach and be taught  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69000"/>
                          </a:solidFill>
                          <a:effectLst/>
                          <a:latin typeface="+mn-lt"/>
                        </a:rPr>
                        <a:t>Opportunity to continue endoscopy training (once weekly varices list and other lists through discussion)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69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No on call component and no GIM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(9-5 Monday to Friday)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On non-ward week, 2 clinics, 1-2 endoscopy lists and 1 “gastro on call” day (with 4 SPA days)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69000"/>
                          </a:solidFill>
                          <a:effectLst/>
                          <a:latin typeface="+mn-lt"/>
                        </a:rPr>
                        <a:t>Can attend specialist MDTs including TIPSS, TACE and develop leadership &amp; management skills*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69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7CAB05E-BF96-47FF-B611-5D681ACA26D5}"/>
              </a:ext>
            </a:extLst>
          </p:cNvPr>
          <p:cNvSpPr txBox="1"/>
          <p:nvPr/>
        </p:nvSpPr>
        <p:spPr>
          <a:xfrm>
            <a:off x="567418" y="5383376"/>
            <a:ext cx="68620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69000"/>
                </a:solidFill>
                <a:latin typeface="+mn-lt"/>
              </a:rPr>
              <a:t>*</a:t>
            </a: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rgbClr val="F69000"/>
                </a:solidFill>
                <a:effectLst/>
                <a:latin typeface="+mn-lt"/>
              </a:rPr>
              <a:t>IMTs predominant on SPR </a:t>
            </a:r>
            <a:r>
              <a:rPr kumimoji="0" lang="en-US" sz="1800" i="0" u="none" strike="noStrike" cap="none" normalizeH="0" baseline="0" dirty="0" err="1">
                <a:ln>
                  <a:noFill/>
                </a:ln>
                <a:solidFill>
                  <a:srgbClr val="F69000"/>
                </a:solidFill>
                <a:effectLst/>
                <a:latin typeface="+mn-lt"/>
              </a:rPr>
              <a:t>rota</a:t>
            </a: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rgbClr val="F69000"/>
                </a:solidFill>
                <a:effectLst/>
                <a:latin typeface="+mn-lt"/>
              </a:rPr>
              <a:t> so seen as “senior” SPR for advice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767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1262CD5-AD01-42E3-9173-97C12BB0D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742" y="715961"/>
            <a:ext cx="6477000" cy="1189037"/>
          </a:xfrm>
        </p:spPr>
        <p:txBody>
          <a:bodyPr/>
          <a:lstStyle/>
          <a:p>
            <a:r>
              <a:rPr lang="en-US" dirty="0"/>
              <a:t>Drawbacks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9585A-5E1F-40FA-8E64-BB4F046116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99743" y="1904999"/>
            <a:ext cx="6477000" cy="439782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No on call supplement</a:t>
            </a:r>
          </a:p>
          <a:p>
            <a:endParaRPr lang="en-US" dirty="0"/>
          </a:p>
          <a:p>
            <a:r>
              <a:rPr lang="en-US" dirty="0"/>
              <a:t>No direct transplant experience (but will get in Leeds and opportunity to do outreach clinics if required)</a:t>
            </a:r>
          </a:p>
          <a:p>
            <a:endParaRPr lang="en-US" dirty="0"/>
          </a:p>
          <a:p>
            <a:r>
              <a:rPr lang="en-US" dirty="0"/>
              <a:t>Ward weeks can be hard (30-45 inpatients with limited junior cover)</a:t>
            </a:r>
          </a:p>
          <a:p>
            <a:endParaRPr lang="en-US" dirty="0"/>
          </a:p>
          <a:p>
            <a:r>
              <a:rPr lang="en-US" dirty="0"/>
              <a:t>Changes to clinics during COVID mean you rarely do a clinic physically alongside a consultant limiting direct learning opportunities</a:t>
            </a:r>
          </a:p>
        </p:txBody>
      </p:sp>
    </p:spTree>
    <p:extLst>
      <p:ext uri="{BB962C8B-B14F-4D97-AF65-F5344CB8AC3E}">
        <p14:creationId xmlns:p14="http://schemas.microsoft.com/office/powerpoint/2010/main" val="39478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F18C6B5-87AC-4DA5-94CA-6E092A6A0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15964"/>
            <a:ext cx="10591800" cy="646332"/>
          </a:xfrm>
        </p:spPr>
        <p:txBody>
          <a:bodyPr/>
          <a:lstStyle/>
          <a:p>
            <a:r>
              <a:rPr lang="en-US" dirty="0"/>
              <a:t>Key Contacts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6F52EDA-7F85-46DD-9A9E-95E0E3EC3F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2000" y="1432562"/>
            <a:ext cx="10667999" cy="927425"/>
          </a:xfrm>
        </p:spPr>
        <p:txBody>
          <a:bodyPr/>
          <a:lstStyle/>
          <a:p>
            <a:r>
              <a:rPr lang="en-US" b="1" dirty="0"/>
              <a:t>Dr Barbara </a:t>
            </a:r>
            <a:r>
              <a:rPr lang="en-US" b="1" dirty="0" err="1"/>
              <a:t>Hoeroldt</a:t>
            </a:r>
            <a:r>
              <a:rPr lang="en-US" b="1" dirty="0"/>
              <a:t> (barbara.hoeroldt1@nhs.net)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Clinical Lead for Hepatology and 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Supervisor for Hepatology ATP trainee</a:t>
            </a:r>
          </a:p>
          <a:p>
            <a:r>
              <a:rPr lang="en-US" b="1" dirty="0"/>
              <a:t>Other consultants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Dr Amer </a:t>
            </a:r>
            <a:r>
              <a:rPr lang="en-US" dirty="0" err="1"/>
              <a:t>Al-Joudeh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Dr Yasser </a:t>
            </a:r>
            <a:r>
              <a:rPr lang="en-US" dirty="0" err="1"/>
              <a:t>El-Sherif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Professor Dermot Gleeson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Dr Laura Harrison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Dr Claire Salmon</a:t>
            </a:r>
          </a:p>
          <a:p>
            <a:r>
              <a:rPr lang="en-US" dirty="0"/>
              <a:t>For </a:t>
            </a:r>
            <a:r>
              <a:rPr lang="en-US" dirty="0" err="1"/>
              <a:t>rota</a:t>
            </a:r>
            <a:r>
              <a:rPr lang="en-US" dirty="0"/>
              <a:t> based queries, katie.bowes2@nhs.net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974F1E-AEF8-4FAC-9AB3-368799130365}"/>
              </a:ext>
            </a:extLst>
          </p:cNvPr>
          <p:cNvSpPr txBox="1"/>
          <p:nvPr/>
        </p:nvSpPr>
        <p:spPr>
          <a:xfrm>
            <a:off x="7380514" y="1362296"/>
            <a:ext cx="43270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  <a:latin typeface="+mn-lt"/>
              </a:rPr>
              <a:t>Current Hepatology ATP Trainee (September 2021-March 2022)</a:t>
            </a:r>
          </a:p>
          <a:p>
            <a:endParaRPr lang="en-GB" b="1" dirty="0">
              <a:solidFill>
                <a:schemeClr val="accent1"/>
              </a:solidFill>
              <a:latin typeface="+mn-lt"/>
            </a:endParaRPr>
          </a:p>
          <a:p>
            <a:r>
              <a:rPr lang="en-GB" b="1" dirty="0">
                <a:solidFill>
                  <a:schemeClr val="accent1"/>
                </a:solidFill>
                <a:latin typeface="+mn-lt"/>
              </a:rPr>
              <a:t>James Morgan</a:t>
            </a:r>
          </a:p>
          <a:p>
            <a:r>
              <a:rPr lang="en-GB" dirty="0">
                <a:solidFill>
                  <a:schemeClr val="bg1"/>
                </a:solidFill>
                <a:latin typeface="+mn-lt"/>
                <a:hlinkClick r:id="rId2"/>
              </a:rPr>
              <a:t>James.morgan18@nhs.net</a:t>
            </a:r>
            <a:endParaRPr lang="en-GB" dirty="0">
              <a:solidFill>
                <a:schemeClr val="bg1"/>
              </a:solidFill>
              <a:latin typeface="+mn-lt"/>
            </a:endParaRPr>
          </a:p>
          <a:p>
            <a:endParaRPr lang="en-GB" dirty="0">
              <a:solidFill>
                <a:schemeClr val="bg1"/>
              </a:solidFill>
              <a:latin typeface="+mn-lt"/>
            </a:endParaRPr>
          </a:p>
          <a:p>
            <a:r>
              <a:rPr lang="en-GB" dirty="0">
                <a:solidFill>
                  <a:schemeClr val="bg1"/>
                </a:solidFill>
                <a:latin typeface="+mn-lt"/>
              </a:rPr>
              <a:t> </a:t>
            </a:r>
            <a:r>
              <a:rPr lang="en-GB" dirty="0" err="1">
                <a:latin typeface="+mn-lt"/>
              </a:rPr>
              <a:t>nt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0979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15">
      <a:dk1>
        <a:sysClr val="windowText" lastClr="000000"/>
      </a:dk1>
      <a:lt1>
        <a:sysClr val="window" lastClr="FFFFFF"/>
      </a:lt1>
      <a:dk2>
        <a:srgbClr val="F36E36"/>
      </a:dk2>
      <a:lt2>
        <a:srgbClr val="E7E6E6"/>
      </a:lt2>
      <a:accent1>
        <a:srgbClr val="A31312"/>
      </a:accent1>
      <a:accent2>
        <a:srgbClr val="E7E6E6"/>
      </a:accent2>
      <a:accent3>
        <a:srgbClr val="FDB913"/>
      </a:accent3>
      <a:accent4>
        <a:srgbClr val="1E753B"/>
      </a:accent4>
      <a:accent5>
        <a:srgbClr val="067CA2"/>
      </a:accent5>
      <a:accent6>
        <a:srgbClr val="493456"/>
      </a:accent6>
      <a:hlink>
        <a:srgbClr val="067CA2"/>
      </a:hlink>
      <a:folHlink>
        <a:srgbClr val="886D93"/>
      </a:folHlink>
    </a:clrScheme>
    <a:fontScheme name="Custom 8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GBTQ Pride Month_Win32_JC_SL_v4" id="{CA9F7597-5544-42D8-B31D-43D456F50987}" vid="{8A5AAD2C-4DBE-4C17-8C07-1F8B558A7EE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F330EBC-8C48-4EBB-B4AA-7AD7188286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A57CB9-6A24-40E2-A1D9-18A99581B3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BB44C1-6224-4D46-97A9-F75279ACE24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72f988bf-86f1-41af-91ab-2d7cd011db47}" enabled="0" method="" siteId="{72f988bf-86f1-41af-91ab-2d7cd011db4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LGBTQI Pride Month presentation</Template>
  <TotalTime>48</TotalTime>
  <Words>666</Words>
  <Application>Microsoft Office PowerPoint</Application>
  <PresentationFormat>Widescreen</PresentationFormat>
  <Paragraphs>129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Segoe UI</vt:lpstr>
      <vt:lpstr>Office Theme</vt:lpstr>
      <vt:lpstr>Hepatology ATP Yorkshire - 6 months in Sheffield</vt:lpstr>
      <vt:lpstr>Overview</vt:lpstr>
      <vt:lpstr>Typical ward based timetable (1 in 3-4 weeks)</vt:lpstr>
      <vt:lpstr>Typical non-ward based timetable (2-3 weeks in 4)</vt:lpstr>
      <vt:lpstr>Pro’s of Sheffield</vt:lpstr>
      <vt:lpstr>Drawbacks </vt:lpstr>
      <vt:lpstr>Key Contacts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Hepatology ATP Yorkshire - 6 months in Sheffield</dc:title>
  <dc:subject/>
  <dc:creator>MORGAN, James (SHEFFIELD TEACHING HOSPITALS NHS FOUNDATION TRUST)</dc:creator>
  <cp:keywords/>
  <dc:description/>
  <cp:lastModifiedBy>MORGAN, James (SHEFFIELD TEACHING HOSPITALS NHS FOUNDATION TRUST)</cp:lastModifiedBy>
  <cp:revision>1</cp:revision>
  <dcterms:created xsi:type="dcterms:W3CDTF">2021-12-17T11:08:58Z</dcterms:created>
  <dcterms:modified xsi:type="dcterms:W3CDTF">2024-01-08T15:15:10Z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